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tudiante: Lic. Alvaro Israel Sejas - 202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Estudiante: Lic. Alvaro Israel Sejas - 2022</a:t>
            </a:r>
          </a:p>
        </p:txBody>
      </p:sp>
      <p:sp>
        <p:nvSpPr>
          <p:cNvPr id="152" name="Atención a un caso de violencia escolar en la zona sur de la ciudad de Cochabamb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225" sz="11252"/>
            </a:lvl1pPr>
          </a:lstStyle>
          <a:p>
            <a:pPr/>
            <a:r>
              <a:t>Atención a un caso de violencia escolar en la zona sur de la ciudad de Cochabamba</a:t>
            </a:r>
          </a:p>
        </p:txBody>
      </p:sp>
      <p:sp>
        <p:nvSpPr>
          <p:cNvPr id="153" name="Curso: “Estrategias de incidencia política en temas de niñez”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Curso: “Estrategias de incidencia política en temas de niñez”</a:t>
            </a:r>
          </a:p>
          <a:p>
            <a:pPr/>
            <a:r>
              <a:t>Infante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83" name="Cuestiona el hecho de que las autoridades (profesores, director, quizá la misma familia) no haya tomado cartas en el asunto con mayor anticipación y se haya permitido continuar con las agresiones.…"/>
          <p:cNvSpPr txBox="1"/>
          <p:nvPr>
            <p:ph type="body" sz="half" idx="1"/>
          </p:nvPr>
        </p:nvSpPr>
        <p:spPr>
          <a:xfrm>
            <a:off x="1206500" y="2678894"/>
            <a:ext cx="9779000" cy="9825622"/>
          </a:xfrm>
          <a:prstGeom prst="rect">
            <a:avLst/>
          </a:prstGeom>
        </p:spPr>
        <p:txBody>
          <a:bodyPr/>
          <a:lstStyle/>
          <a:p>
            <a:pPr marL="481584" indent="-481584" defTabSz="1926287">
              <a:spcBef>
                <a:spcPts val="3500"/>
              </a:spcBef>
              <a:defRPr sz="3792"/>
            </a:pPr>
            <a:r>
              <a:t>Cuestiona el hecho de que las autoridades (profesores, director, quizá la misma familia) no haya tomado cartas en el asunto con mayor anticipación y se haya permitido continuar con las agresiones.</a:t>
            </a:r>
          </a:p>
          <a:p>
            <a:pPr marL="481584" indent="-481584" defTabSz="1926287">
              <a:spcBef>
                <a:spcPts val="3500"/>
              </a:spcBef>
              <a:defRPr sz="3792"/>
            </a:pPr>
            <a:r>
              <a:t>Existe la necesidad de hacer un estudio sobre el acoso escolar en la zona, y luego la elaboración de un plan para mitigar dicho mal, pero propuesto por los mismos vecinos de la zona y las personas involucradas.</a:t>
            </a:r>
          </a:p>
          <a:p>
            <a:pPr marL="481584" indent="-481584" defTabSz="1926287">
              <a:spcBef>
                <a:spcPts val="3500"/>
              </a:spcBef>
              <a:defRPr sz="3792"/>
            </a:pPr>
            <a:r>
              <a:t>Pero la prioridad en este caso es el trabajar en el restablecimiento de la salud de la víctima, el apoyo económico a su familia y académico hacia la víctima para que pueda evitar futuros problemas con su rendimiento académico.</a:t>
            </a:r>
          </a:p>
        </p:txBody>
      </p:sp>
      <p:pic>
        <p:nvPicPr>
          <p:cNvPr id="184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7473" t="0" r="17473" b="0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oble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Problema</a:t>
            </a:r>
          </a:p>
        </p:txBody>
      </p:sp>
      <p:sp>
        <p:nvSpPr>
          <p:cNvPr id="156" name="El presente caso trata sobre acoso escolar a un estudiante de una unidad educativa de la zona sur de la ciudad de Cochabamb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 presente caso trata sobre acoso escolar a un estudiante de una unidad educativa de la zona sur de la ciudad de Cochabamba</a:t>
            </a:r>
          </a:p>
        </p:txBody>
      </p:sp>
      <p:pic>
        <p:nvPicPr>
          <p:cNvPr id="157" name="Moss-covered rocks" descr="Moss-covered rock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9426" t="56" r="7124" b="0"/>
          <a:stretch>
            <a:fillRect/>
          </a:stretch>
        </p:blipFill>
        <p:spPr>
          <a:xfrm>
            <a:off x="12192000" y="1269999"/>
            <a:ext cx="10921713" cy="111823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fecto de dicha violencia: la víctima vio afectado su rendimiento escolar, además de padecer secuelas físicas y psicológicas que también influyen en su vida diaria. Fuera de eso, la atención médica que se requirió para su recuperación, implica una carga "/>
          <p:cNvSpPr txBox="1"/>
          <p:nvPr>
            <p:ph type="title"/>
          </p:nvPr>
        </p:nvSpPr>
        <p:spPr>
          <a:xfrm>
            <a:off x="1206496" y="1790703"/>
            <a:ext cx="21971004" cy="10901186"/>
          </a:xfrm>
          <a:prstGeom prst="rect">
            <a:avLst/>
          </a:prstGeom>
        </p:spPr>
        <p:txBody>
          <a:bodyPr/>
          <a:lstStyle/>
          <a:p>
            <a:pPr defTabSz="1267936">
              <a:defRPr spc="-120" sz="6032"/>
            </a:pPr>
            <a:r>
              <a:t>Efecto de dicha violencia: la víctima vio afectado su rendimiento escolar, además de padecer secuelas físicas y psicológicas que también influyen en su vida diaria. Fuera de eso, la atención médica que se requirió para su recuperación, implica una carga económica considerable para su familia.</a:t>
            </a:r>
          </a:p>
          <a:p>
            <a:pPr defTabSz="1267936">
              <a:defRPr spc="-120" sz="6032"/>
            </a:pPr>
          </a:p>
          <a:p>
            <a:pPr defTabSz="1267936">
              <a:defRPr spc="-120" sz="6032"/>
            </a:pPr>
            <a:r>
              <a:t>Tipo de violencia: Se puede identificar además violencia psicológica y varios eventos de violencia física incluyendo uno de gravedad.</a:t>
            </a:r>
          </a:p>
          <a:p>
            <a:pPr defTabSz="1267936">
              <a:defRPr spc="-120" sz="6032"/>
            </a:pPr>
          </a:p>
          <a:p>
            <a:pPr defTabSz="1267936">
              <a:defRPr spc="-120" sz="6032"/>
            </a:pPr>
            <a:r>
              <a:t>Dato cualitativo: La violencia fue ejercida por parte de sus compañeros de colegio de una unidad educativa de la zona sur de la ciudad de Cochabamba.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ipóte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Hipótesis</a:t>
            </a:r>
          </a:p>
        </p:txBody>
      </p:sp>
      <p:sp>
        <p:nvSpPr>
          <p:cNvPr id="162" name="Es necesaria una evaluación/tratamiento de la afectación a la salud de la víctima.…"/>
          <p:cNvSpPr txBox="1"/>
          <p:nvPr>
            <p:ph type="body" sz="half" idx="1"/>
          </p:nvPr>
        </p:nvSpPr>
        <p:spPr>
          <a:xfrm>
            <a:off x="1206500" y="2757473"/>
            <a:ext cx="9779000" cy="9747043"/>
          </a:xfrm>
          <a:prstGeom prst="rect">
            <a:avLst/>
          </a:prstGeom>
        </p:spPr>
        <p:txBody>
          <a:bodyPr/>
          <a:lstStyle/>
          <a:p>
            <a:pPr marL="554736" indent="-554736" defTabSz="2218888">
              <a:spcBef>
                <a:spcPts val="4000"/>
              </a:spcBef>
              <a:defRPr sz="4368"/>
            </a:pPr>
            <a:r>
              <a:t>Es necesaria una evaluación/tratamiento de la afectación a la salud de la víctima.</a:t>
            </a:r>
          </a:p>
          <a:p>
            <a:pPr marL="554736" indent="-554736" defTabSz="2218888">
              <a:spcBef>
                <a:spcPts val="4000"/>
              </a:spcBef>
              <a:defRPr sz="4368"/>
            </a:pPr>
            <a:r>
              <a:t>Se requiere un apoyo económico para sobrellevar los gastos médicos.</a:t>
            </a:r>
          </a:p>
          <a:p>
            <a:pPr marL="554736" indent="-554736" defTabSz="2218888">
              <a:spcBef>
                <a:spcPts val="4000"/>
              </a:spcBef>
              <a:defRPr sz="4368"/>
            </a:pPr>
            <a:r>
              <a:t>Es una necesidad el apoyo académico para la víctima que perdió tiempo de estudios debido a las complicaciones médicas.</a:t>
            </a:r>
          </a:p>
          <a:p>
            <a:pPr marL="554736" indent="-554736" defTabSz="2218888">
              <a:spcBef>
                <a:spcPts val="4000"/>
              </a:spcBef>
              <a:defRPr sz="4368"/>
            </a:pPr>
            <a:r>
              <a:t>Es también necesario un estudio de los casos de acoso escolar en la zona y la elaboración de un plan de mitigación del mismo.</a:t>
            </a:r>
          </a:p>
        </p:txBody>
      </p:sp>
      <p:pic>
        <p:nvPicPr>
          <p:cNvPr id="163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7473" t="0" r="17473" b="0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jetiv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Objetivo</a:t>
            </a:r>
          </a:p>
        </p:txBody>
      </p:sp>
      <p:sp>
        <p:nvSpPr>
          <p:cNvPr id="166" name="Objetivo principa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Objetivo principal</a:t>
            </a:r>
          </a:p>
        </p:txBody>
      </p:sp>
      <p:sp>
        <p:nvSpPr>
          <p:cNvPr id="167" name="Restablecer los derechos y la salud de la víctima, considerando también el proveerle de un espacio educativo seguro que le permita concluir sus estudios sin sufrir vulneración de sus derechos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Restablecer los derechos y la salud de la víctima, considerando también el proveerle de un espacio educativo seguro que le permita concluir sus estudios sin sufrir vulneración de sus derechos.</a:t>
            </a:r>
          </a:p>
        </p:txBody>
      </p:sp>
      <p:pic>
        <p:nvPicPr>
          <p:cNvPr id="168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7473" t="0" r="17473" b="0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tivos secundari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Objetivos secundarios</a:t>
            </a:r>
          </a:p>
        </p:txBody>
      </p:sp>
      <p:sp>
        <p:nvSpPr>
          <p:cNvPr id="171" name="Hacer un examen profundo de las consecuencias sufridas por la víctima en el presente caso de violencia, tanto a nivel psicológico, físico y educativo, teniendo mucho cuidado en no caer en una re-victimización.…"/>
          <p:cNvSpPr txBox="1"/>
          <p:nvPr>
            <p:ph type="body" idx="1"/>
          </p:nvPr>
        </p:nvSpPr>
        <p:spPr>
          <a:xfrm>
            <a:off x="1206500" y="2661846"/>
            <a:ext cx="21971000" cy="9842670"/>
          </a:xfrm>
          <a:prstGeom prst="rect">
            <a:avLst/>
          </a:prstGeom>
        </p:spPr>
        <p:txBody>
          <a:bodyPr/>
          <a:lstStyle/>
          <a:p>
            <a:pPr marL="509905" indent="-509905" defTabSz="602615">
              <a:spcBef>
                <a:spcPts val="1300"/>
              </a:spcBef>
              <a:buSzPct val="123000"/>
              <a:buChar char="•"/>
              <a:defRPr spc="-40" sz="4015"/>
            </a:pPr>
            <a:r>
              <a:t>Hacer un examen profundo de las consecuencias sufridas por la víctima en el presente caso de violencia, tanto a nivel psicológico, físico y educativo, teniendo mucho cuidado en no caer en una re-victimización.</a:t>
            </a:r>
          </a:p>
          <a:p>
            <a:pPr marL="509905" indent="-509905" defTabSz="602615">
              <a:spcBef>
                <a:spcPts val="1300"/>
              </a:spcBef>
              <a:buSzPct val="123000"/>
              <a:buChar char="•"/>
              <a:defRPr spc="-40" sz="4015"/>
            </a:pPr>
            <a:r>
              <a:t>Involucrar a un equipo médico que procure el restablecimiento total de la salud de la víctima y de ser necesario ver la forma de apoyar económicamente a la familia en lo que corresponde a los gastos sanitarios generados.</a:t>
            </a:r>
          </a:p>
          <a:p>
            <a:pPr marL="509905" indent="-509905" defTabSz="602615">
              <a:spcBef>
                <a:spcPts val="1300"/>
              </a:spcBef>
              <a:buSzPct val="123000"/>
              <a:buChar char="•"/>
              <a:defRPr spc="-40" sz="4015"/>
            </a:pPr>
            <a:r>
              <a:t>Involucrar a un personal psicológico que procure apoyar a la víctima con los problemas psicológicos que le produjo el caso de agresión.</a:t>
            </a:r>
          </a:p>
          <a:p>
            <a:pPr marL="509905" indent="-509905" defTabSz="602615">
              <a:spcBef>
                <a:spcPts val="1300"/>
              </a:spcBef>
              <a:buSzPct val="123000"/>
              <a:buChar char="•"/>
              <a:defRPr spc="-40" sz="4015"/>
            </a:pPr>
            <a:r>
              <a:t>Involucrar un equipo de carácter educativo que pueda apoyar a la víctima en la normalización de su desempeño académico.</a:t>
            </a:r>
          </a:p>
          <a:p>
            <a:pPr marL="509905" indent="-509905" defTabSz="602615">
              <a:spcBef>
                <a:spcPts val="1300"/>
              </a:spcBef>
              <a:buSzPct val="123000"/>
              <a:buChar char="•"/>
              <a:defRPr spc="-40" sz="4015"/>
            </a:pPr>
            <a:r>
              <a:t>Integrar un equipo multidisciplinario que pueda hacer un estudio en la zona sobre los casos de violencia sufridos por estudiantes y proponga medidas de mitigación en caso de ser necesario, involucrando a todos los actores (estudiantes, familias, profesores, autoridades, etc.).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sultad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Resultados</a:t>
            </a:r>
          </a:p>
        </p:txBody>
      </p:sp>
      <p:sp>
        <p:nvSpPr>
          <p:cNvPr id="174" name="Informe de la evaluación de la víctima tanto a nivel psicológico, físico y académico.…"/>
          <p:cNvSpPr txBox="1"/>
          <p:nvPr>
            <p:ph type="body" idx="1"/>
          </p:nvPr>
        </p:nvSpPr>
        <p:spPr>
          <a:xfrm>
            <a:off x="1206500" y="2587399"/>
            <a:ext cx="21971000" cy="9917117"/>
          </a:xfrm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Informe de la evaluación de la víctima tanto a nivel psicológico, físico y académico.</a:t>
            </a:r>
          </a:p>
          <a:p>
            <a:pPr marL="698500" indent="-698500">
              <a:buSzPct val="123000"/>
              <a:buChar char="•"/>
            </a:pPr>
            <a:r>
              <a:t>Se apoyó a la víctima con personal médico. </a:t>
            </a:r>
          </a:p>
          <a:p>
            <a:pPr marL="698500" indent="-698500">
              <a:buSzPct val="123000"/>
              <a:buChar char="•"/>
            </a:pPr>
            <a:r>
              <a:t>Campañas de recolección de fondos para apoyar a la familia con los gastos médicos.</a:t>
            </a:r>
          </a:p>
          <a:p>
            <a:pPr marL="698500" indent="-698500">
              <a:buSzPct val="123000"/>
              <a:buChar char="•"/>
            </a:pPr>
            <a:r>
              <a:t>Sesiones de terapia psicológica con la víctima y su familia.</a:t>
            </a:r>
          </a:p>
          <a:p>
            <a:pPr marL="698500" indent="-698500">
              <a:buSzPct val="123000"/>
              <a:buChar char="•"/>
            </a:pPr>
            <a:r>
              <a:t>Apoyo escolar para la víctima.</a:t>
            </a:r>
          </a:p>
          <a:p>
            <a:pPr marL="698500" indent="-698500">
              <a:buSzPct val="123000"/>
              <a:buChar char="•"/>
            </a:pPr>
            <a:r>
              <a:t>Jornadas de encuentro con los diferentes actores de la zona para tratar el tema de la violencia escolar y buscar entre todos las medidas adecuadas que den solución a este conflicto.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dicado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Indicadores</a:t>
            </a:r>
          </a:p>
        </p:txBody>
      </p:sp>
      <p:sp>
        <p:nvSpPr>
          <p:cNvPr id="177" name="Un informe sobre la evaluación de la víctima tanto a nivel psicológico, físico y académico.…"/>
          <p:cNvSpPr txBox="1"/>
          <p:nvPr>
            <p:ph type="body" idx="1"/>
          </p:nvPr>
        </p:nvSpPr>
        <p:spPr>
          <a:xfrm>
            <a:off x="1206500" y="2702455"/>
            <a:ext cx="21971000" cy="9802061"/>
          </a:xfrm>
          <a:prstGeom prst="rect">
            <a:avLst/>
          </a:prstGeom>
        </p:spPr>
        <p:txBody>
          <a:bodyPr/>
          <a:lstStyle/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Un informe sobre la evaluación de la víctima tanto a nivel psicológico, físico y académico.</a:t>
            </a:r>
          </a:p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Un informe sobre la atención médica de la víctima y la evolución de su salud.</a:t>
            </a:r>
          </a:p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Dos campañas de recolección de fondos para apoyar a la familia de la víctima con los gastos médicos.</a:t>
            </a:r>
          </a:p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Tres sesiones de terapia con la víctima de violencia y su familia.</a:t>
            </a:r>
          </a:p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Un informe sobre el apoyo académico recibido por la víctima.</a:t>
            </a:r>
          </a:p>
          <a:p>
            <a:pPr marL="565784" indent="-565784" defTabSz="668655">
              <a:spcBef>
                <a:spcPts val="1400"/>
              </a:spcBef>
              <a:buSzPct val="123000"/>
              <a:buChar char="•"/>
              <a:defRPr spc="-44" sz="4455"/>
            </a:pPr>
            <a:r>
              <a:t>Mínimamente dos encuentros con los diferentes actores de la zona donde se haya tratado el asunto del acoso escolar y las posibles medidas de mitigación a dicho mal.</a:t>
            </a:r>
            <a:br/>
            <a:r>
              <a:t>Un documento elaborado en dichos encuentros, con un cronograma de acciones a tomar como respuesta a la problemática del acoso escolar en las unidades educativas de la zona.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etodologí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Metodología</a:t>
            </a:r>
          </a:p>
        </p:txBody>
      </p:sp>
      <p:sp>
        <p:nvSpPr>
          <p:cNvPr id="180" name="Rueda de servicio, inicialmente con:…"/>
          <p:cNvSpPr txBox="1"/>
          <p:nvPr>
            <p:ph type="body" idx="1"/>
          </p:nvPr>
        </p:nvSpPr>
        <p:spPr>
          <a:xfrm>
            <a:off x="1206500" y="2472154"/>
            <a:ext cx="21971000" cy="10032362"/>
          </a:xfrm>
          <a:prstGeom prst="rect">
            <a:avLst/>
          </a:prstGeom>
        </p:spPr>
        <p:txBody>
          <a:bodyPr/>
          <a:lstStyle/>
          <a:p>
            <a:pPr defTabSz="792479">
              <a:spcBef>
                <a:spcPts val="1700"/>
              </a:spcBef>
              <a:defRPr spc="-52" sz="5280"/>
            </a:pPr>
            <a:r>
              <a:t>Rueda de servicio, inicialmente con:</a:t>
            </a:r>
          </a:p>
          <a:p>
            <a:pPr defTabSz="792479">
              <a:spcBef>
                <a:spcPts val="1700"/>
              </a:spcBef>
              <a:defRPr spc="-52" sz="5280"/>
            </a:pP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Defensoría de la Niñez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Dirección Departamental de Educación.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Centro de Apoyo Integral Pedagógico CAIP.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Junta de padres de familia.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Unidad educativa.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Centro de servicios médicos.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Centro de Estudiantes.</a:t>
            </a:r>
          </a:p>
          <a:p>
            <a:pPr marL="670559" indent="-670559" defTabSz="792479">
              <a:spcBef>
                <a:spcPts val="1700"/>
              </a:spcBef>
              <a:buSzPct val="123000"/>
              <a:buChar char="•"/>
              <a:defRPr spc="-52" sz="5280"/>
            </a:pPr>
            <a:r>
              <a:t>Familia de la víctima.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